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69" r:id="rId5"/>
    <p:sldId id="272" r:id="rId6"/>
    <p:sldId id="262" r:id="rId7"/>
    <p:sldId id="271" r:id="rId8"/>
    <p:sldId id="270" r:id="rId9"/>
    <p:sldId id="263" r:id="rId10"/>
    <p:sldId id="266" r:id="rId11"/>
    <p:sldId id="273" r:id="rId12"/>
    <p:sldId id="267" r:id="rId13"/>
    <p:sldId id="268" r:id="rId14"/>
    <p:sldId id="274" r:id="rId15"/>
    <p:sldId id="275" r:id="rId16"/>
    <p:sldId id="276" r:id="rId17"/>
    <p:sldId id="280" r:id="rId18"/>
    <p:sldId id="278" r:id="rId19"/>
    <p:sldId id="277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Nunito" panose="020B0604020202020204" charset="0"/>
      <p:bold r:id="rId30"/>
      <p:boldItalic r:id="rId31"/>
    </p:embeddedFont>
    <p:embeddedFont>
      <p:font typeface="Arial Black" panose="020B0A04020102020204" pitchFamily="34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02" autoAdjust="0"/>
  </p:normalViewPr>
  <p:slideViewPr>
    <p:cSldViewPr showGuides="1">
      <p:cViewPr varScale="1">
        <p:scale>
          <a:sx n="96" d="100"/>
          <a:sy n="96" d="100"/>
        </p:scale>
        <p:origin x="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6717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5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5149E-6011-4227-8511-1F974617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75" y="71898"/>
            <a:ext cx="8913050" cy="4999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4450" y="1581150"/>
            <a:ext cx="65151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sc-user\Desktop\Downloads\logo_2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35" y="1646648"/>
            <a:ext cx="6003729" cy="13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641E1-7ACB-4080-998E-96A17FC6A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415" y="2800350"/>
            <a:ext cx="5541167" cy="588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Channels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78752" y="1323197"/>
            <a:ext cx="3814823" cy="3231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with beauty bloggers, TV personalities.</a:t>
            </a:r>
          </a:p>
          <a:p>
            <a:pPr marL="285750" indent="-285750">
              <a:spcAft>
                <a:spcPts val="1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social media presence.</a:t>
            </a:r>
          </a:p>
          <a:p>
            <a:pPr marL="285750" indent="-285750">
              <a:spcAft>
                <a:spcPts val="1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website to communicate with others.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575C0-E06B-419C-957D-7A9A638D11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035E6F66-574B-4943-8C6F-D04EDA9D550F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43BEE95-DB82-4807-AB27-A5260096CA01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34928-BDF3-4400-9CDD-0D68F9EC90F6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>
            <a:extLst>
              <a:ext uri="{FF2B5EF4-FFF2-40B4-BE49-F238E27FC236}">
                <a16:creationId xmlns:a16="http://schemas.microsoft.com/office/drawing/2014/main" id="{C3D1B7B6-7475-451C-B4FA-EAACB1A7D89E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70DAF-2F01-4442-9F37-708F4A88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86D5075-CFE3-405B-ABC2-2DD5698FC6E4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C78F497-18B4-4826-82CA-16D2AA2CD025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75348-43DF-423F-92CD-D629F448C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707" y="1180294"/>
            <a:ext cx="4913917" cy="3296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55D531-6C9F-4A4C-B78D-2F981526B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6C546-2D30-4F39-A736-81FF7178C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FFE7EC-54A2-48E2-8752-4DBE38775F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8C2FD-5D54-4851-A46A-560D5DFDD4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Shape 119">
            <a:extLst>
              <a:ext uri="{FF2B5EF4-FFF2-40B4-BE49-F238E27FC236}">
                <a16:creationId xmlns:a16="http://schemas.microsoft.com/office/drawing/2014/main" id="{8922AFB4-729B-4D29-AEFC-B813598D30B7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The Channels</a:t>
            </a:r>
          </a:p>
        </p:txBody>
      </p:sp>
      <p:sp>
        <p:nvSpPr>
          <p:cNvPr id="6" name="Shape 120">
            <a:extLst>
              <a:ext uri="{FF2B5EF4-FFF2-40B4-BE49-F238E27FC236}">
                <a16:creationId xmlns:a16="http://schemas.microsoft.com/office/drawing/2014/main" id="{D9A21CA9-2291-40FE-81A8-FDB2422BB637}"/>
              </a:ext>
            </a:extLst>
          </p:cNvPr>
          <p:cNvSpPr txBox="1">
            <a:spLocks/>
          </p:cNvSpPr>
          <p:nvPr/>
        </p:nvSpPr>
        <p:spPr>
          <a:xfrm>
            <a:off x="185000" y="1358571"/>
            <a:ext cx="3814823" cy="3231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Highly marketable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for this product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Appealing to women of all ages</a:t>
            </a:r>
          </a:p>
          <a:p>
            <a:pPr>
              <a:spcAft>
                <a:spcPts val="1600"/>
              </a:spcAft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600"/>
              </a:spcAft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105D83E-31FD-4C36-B1C4-06D1162CFC5F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8" name="Shape 77">
            <a:extLst>
              <a:ext uri="{FF2B5EF4-FFF2-40B4-BE49-F238E27FC236}">
                <a16:creationId xmlns:a16="http://schemas.microsoft.com/office/drawing/2014/main" id="{14711948-A2F3-401A-B935-F3E237E83097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82B0F24-F8DE-4EC9-9E5D-46BF6FAAFE26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60D61C-CF4D-4687-9A82-79EF154088B5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60">
            <a:extLst>
              <a:ext uri="{FF2B5EF4-FFF2-40B4-BE49-F238E27FC236}">
                <a16:creationId xmlns:a16="http://schemas.microsoft.com/office/drawing/2014/main" id="{6A6E5C15-4BB8-4573-823D-782CF34E051F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DCB547-3699-4F8B-85E0-74256CD9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C2152B5-C69F-4B09-9748-7B6D352E1084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12C6A03-B266-4A95-BF40-A70DF4CC5F5A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537203-5F77-4A97-B5F5-FAC523D9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CD58DD-2491-41CE-AA5F-674F21015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6FA9E2-F401-4076-88C4-3B95D5D69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87515"/>
            <a:ext cx="3922878" cy="2939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9063C4-F24F-41C2-AEF4-3720196F7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A607C-A4C6-46E5-BC42-2676A8D0F8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C4B4D-B7D2-4C3C-BC18-29C020861B3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08138"/>
            <a:ext cx="8521700" cy="2759075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FAMU-FSU College of Engineering</a:t>
            </a:r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Sponsor, Dr. Michael Devine</a:t>
            </a:r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Advisor, Dr. Simone </a:t>
            </a:r>
            <a:r>
              <a:rPr lang="en-US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Hruda</a:t>
            </a:r>
            <a:endPara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Professor, Dr. Shayne </a:t>
            </a:r>
            <a:r>
              <a:rPr lang="en-US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McConomy</a:t>
            </a:r>
            <a:endPara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Teaching Assistant, Daniel Tamayo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A62D9B3-0A0E-424E-9B13-637DFA0B3A52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7" name="Shape 60">
            <a:extLst>
              <a:ext uri="{FF2B5EF4-FFF2-40B4-BE49-F238E27FC236}">
                <a16:creationId xmlns:a16="http://schemas.microsoft.com/office/drawing/2014/main" id="{DF8D612E-2B8A-43E3-9929-CCBE8405D3B1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THANKS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3FBECB9-BF8A-474F-ABC8-6DE4A4AFEF34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A31B1B4-E14F-4119-8411-7B9315FBED0A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8F46ED-6CC2-4954-BDE4-1DD0379E72CC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AA0E86F-D7BC-4215-AF1C-5BE9E8742581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6C20CCB-5572-43D1-B723-7AD3345E8E44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15" name="Shape 119">
            <a:extLst>
              <a:ext uri="{FF2B5EF4-FFF2-40B4-BE49-F238E27FC236}">
                <a16:creationId xmlns:a16="http://schemas.microsoft.com/office/drawing/2014/main" id="{958729E0-CEC4-4F5E-9DD5-A62CE09941BA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The Channels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28ACF24E-1CD6-4E5D-AA5D-E65780F6B594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18" name="Shape 77">
            <a:extLst>
              <a:ext uri="{FF2B5EF4-FFF2-40B4-BE49-F238E27FC236}">
                <a16:creationId xmlns:a16="http://schemas.microsoft.com/office/drawing/2014/main" id="{94D09977-E08A-421F-9322-A565AE83173B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9AC7FC56-1DFD-4583-AAAF-C6F0ABB7F78B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6AB881-1F48-4D4D-950C-7B0CC377ABA3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60">
            <a:extLst>
              <a:ext uri="{FF2B5EF4-FFF2-40B4-BE49-F238E27FC236}">
                <a16:creationId xmlns:a16="http://schemas.microsoft.com/office/drawing/2014/main" id="{F71CF4D4-F03C-4C12-8604-4EAD5B725977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THANKS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062E40-8177-41B0-A97B-565B2D28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6236F3C-4C96-4117-8087-A890164F0048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9A88AE9F-2873-47DE-A369-A5A35E7999F6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A5CFB69-4B5D-481C-ABF0-3AE1861A5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5D0F3D-4BE8-45B5-8AC4-A00735D06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756354-ADA9-4586-AA50-6C69D9AAE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4A4F4-88F5-4B6B-AE30-8FEB54F6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50127"/>
            <a:ext cx="7200900" cy="2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855AC3-68A8-4E0D-BEED-90F63339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2104"/>
            <a:ext cx="8520600" cy="572700"/>
          </a:xfrm>
        </p:spPr>
        <p:txBody>
          <a:bodyPr/>
          <a:lstStyle/>
          <a:p>
            <a:r>
              <a:rPr lang="en-US" dirty="0"/>
              <a:t>Customer Survey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E7030E-3F0D-40CD-8832-4A8FB04F34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2A616A-3EC3-4557-9E83-860BB4643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07886"/>
              </p:ext>
            </p:extLst>
          </p:nvPr>
        </p:nvGraphicFramePr>
        <p:xfrm>
          <a:off x="0" y="1111250"/>
          <a:ext cx="9144000" cy="3415983"/>
        </p:xfrm>
        <a:graphic>
          <a:graphicData uri="http://schemas.openxmlformats.org/drawingml/2006/table">
            <a:tbl>
              <a:tblPr/>
              <a:tblGrid>
                <a:gridCol w="2359742">
                  <a:extLst>
                    <a:ext uri="{9D8B030D-6E8A-4147-A177-3AD203B41FA5}">
                      <a16:colId xmlns:a16="http://schemas.microsoft.com/office/drawing/2014/main" val="682735906"/>
                    </a:ext>
                  </a:extLst>
                </a:gridCol>
                <a:gridCol w="1855443">
                  <a:extLst>
                    <a:ext uri="{9D8B030D-6E8A-4147-A177-3AD203B41FA5}">
                      <a16:colId xmlns:a16="http://schemas.microsoft.com/office/drawing/2014/main" val="2721503517"/>
                    </a:ext>
                  </a:extLst>
                </a:gridCol>
                <a:gridCol w="4928815">
                  <a:extLst>
                    <a:ext uri="{9D8B030D-6E8A-4147-A177-3AD203B41FA5}">
                      <a16:colId xmlns:a16="http://schemas.microsoft.com/office/drawing/2014/main" val="1324431079"/>
                    </a:ext>
                  </a:extLst>
                </a:gridCol>
              </a:tblGrid>
              <a:tr h="1235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Question Asked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Customer Response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Interpreted Need</a:t>
                      </a:r>
                      <a:endParaRPr lang="en-US" sz="1000" dirty="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84864"/>
                  </a:ext>
                </a:extLst>
              </a:tr>
              <a:tr h="10355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How long does it take for your feet to start hurting when you wear heels?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1 hour to 3 hours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The convertible shoe needs to be able to provide comfort easily after prolonged wear.</a:t>
                      </a:r>
                      <a:endParaRPr lang="en-US" sz="1000" dirty="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05752"/>
                  </a:ext>
                </a:extLst>
              </a:tr>
              <a:tr h="12277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Have you ever walked barefoot because of the pain highs heels produced in your feet?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Yes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The convertible shoe needs to alleviate stress from the user's feet in its flat state.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85399"/>
                  </a:ext>
                </a:extLst>
              </a:tr>
              <a:tr h="6512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Would you buy convertible high heel shoes?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Maybe</a:t>
                      </a:r>
                      <a:endParaRPr lang="en-US" sz="100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The convertible shoe needs to be fashionable, comfortable, and safe.</a:t>
                      </a:r>
                      <a:endParaRPr lang="en-US" sz="1000" dirty="0">
                        <a:effectLst/>
                      </a:endParaRPr>
                    </a:p>
                  </a:txBody>
                  <a:tcPr marL="37366" marR="37366" marT="37366" marB="37366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0520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EBDC9D8-4945-4D97-9698-DDDE00D6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1111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1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2C3FD-3AAB-4D24-881B-E5C63865BF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327743-F03E-45BE-B335-02836E45E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12143"/>
              </p:ext>
            </p:extLst>
          </p:nvPr>
        </p:nvGraphicFramePr>
        <p:xfrm>
          <a:off x="0" y="1142671"/>
          <a:ext cx="9144001" cy="3416301"/>
        </p:xfrm>
        <a:graphic>
          <a:graphicData uri="http://schemas.openxmlformats.org/drawingml/2006/table">
            <a:tbl>
              <a:tblPr/>
              <a:tblGrid>
                <a:gridCol w="2359742">
                  <a:extLst>
                    <a:ext uri="{9D8B030D-6E8A-4147-A177-3AD203B41FA5}">
                      <a16:colId xmlns:a16="http://schemas.microsoft.com/office/drawing/2014/main" val="1483483206"/>
                    </a:ext>
                  </a:extLst>
                </a:gridCol>
                <a:gridCol w="1855443">
                  <a:extLst>
                    <a:ext uri="{9D8B030D-6E8A-4147-A177-3AD203B41FA5}">
                      <a16:colId xmlns:a16="http://schemas.microsoft.com/office/drawing/2014/main" val="630810307"/>
                    </a:ext>
                  </a:extLst>
                </a:gridCol>
                <a:gridCol w="4928816">
                  <a:extLst>
                    <a:ext uri="{9D8B030D-6E8A-4147-A177-3AD203B41FA5}">
                      <a16:colId xmlns:a16="http://schemas.microsoft.com/office/drawing/2014/main" val="3353925262"/>
                    </a:ext>
                  </a:extLst>
                </a:gridCol>
              </a:tblGrid>
              <a:tr h="8162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How much would you be willing to pay for a convertible high heel?</a:t>
                      </a:r>
                      <a:endParaRPr lang="en-US" sz="80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$50 - $100</a:t>
                      </a:r>
                      <a:endParaRPr lang="en-US" sz="800" dirty="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The price of the convertible shoe should be below $100.</a:t>
                      </a:r>
                      <a:endParaRPr lang="en-US" sz="80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427265"/>
                  </a:ext>
                </a:extLst>
              </a:tr>
              <a:tr h="8162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Would you want a heel that converted into multiple heights?</a:t>
                      </a:r>
                      <a:endParaRPr lang="en-US" sz="800" dirty="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Yes</a:t>
                      </a:r>
                      <a:endParaRPr lang="en-US" sz="80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The convertible shoe needs to accommodate for multiple heights.</a:t>
                      </a:r>
                      <a:endParaRPr lang="en-US" sz="800" dirty="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09438"/>
                  </a:ext>
                </a:extLst>
              </a:tr>
              <a:tr h="8162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Would you want a design that did not have any detachable parts?</a:t>
                      </a:r>
                      <a:endParaRPr lang="en-US" sz="80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Yes</a:t>
                      </a:r>
                      <a:endParaRPr lang="en-US" sz="80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The convertible shoe should be able to convert between heights without the user having to remove a piece.</a:t>
                      </a:r>
                      <a:endParaRPr lang="en-US" sz="800" dirty="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95606"/>
                  </a:ext>
                </a:extLst>
              </a:tr>
              <a:tr h="9676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Which is more important to you? (No Detachable Part or Multiple Heights)</a:t>
                      </a:r>
                      <a:endParaRPr lang="en-US" sz="80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No Detachable Part (70%)</a:t>
                      </a:r>
                      <a:endParaRPr lang="en-US" sz="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Multiple Heights (30%)</a:t>
                      </a:r>
                      <a:endParaRPr lang="en-US" sz="80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charset="0"/>
                        </a:rPr>
                        <a:t>It is more important to vary height as a singular component than as multiple components.</a:t>
                      </a:r>
                      <a:endParaRPr lang="en-US" sz="800" dirty="0">
                        <a:effectLst/>
                      </a:endParaRPr>
                    </a:p>
                  </a:txBody>
                  <a:tcPr marL="29451" marR="29451" marT="29451" marB="29451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3095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5902C57-4D76-4E39-9FB6-F24021D6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8059F10-4749-4CF3-8F14-4BC73A68D599}"/>
              </a:ext>
            </a:extLst>
          </p:cNvPr>
          <p:cNvSpPr txBox="1">
            <a:spLocks/>
          </p:cNvSpPr>
          <p:nvPr/>
        </p:nvSpPr>
        <p:spPr>
          <a:xfrm>
            <a:off x="311700" y="361950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dirty="0"/>
              <a:t>Customer Survey</a:t>
            </a:r>
          </a:p>
        </p:txBody>
      </p:sp>
    </p:spTree>
    <p:extLst>
      <p:ext uri="{BB962C8B-B14F-4D97-AF65-F5344CB8AC3E}">
        <p14:creationId xmlns:p14="http://schemas.microsoft.com/office/powerpoint/2010/main" val="158250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1534C5-ADB7-4E4A-8DB4-D5CA8711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Sole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83B9D-A2C3-4D88-AB42-4A6670DB1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A82AD-DE5D-4700-8906-B3E02A1E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17725"/>
            <a:ext cx="6088908" cy="3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76A80-10AA-4EB7-8378-10F3A11528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BFBC66-567B-4B00-B2B3-4AB6BD9F3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38332"/>
              </p:ext>
            </p:extLst>
          </p:nvPr>
        </p:nvGraphicFramePr>
        <p:xfrm>
          <a:off x="1" y="209550"/>
          <a:ext cx="9144000" cy="2962571"/>
        </p:xfrm>
        <a:graphic>
          <a:graphicData uri="http://schemas.openxmlformats.org/drawingml/2006/table">
            <a:tbl>
              <a:tblPr/>
              <a:tblGrid>
                <a:gridCol w="5121934">
                  <a:extLst>
                    <a:ext uri="{9D8B030D-6E8A-4147-A177-3AD203B41FA5}">
                      <a16:colId xmlns:a16="http://schemas.microsoft.com/office/drawing/2014/main" val="2645902662"/>
                    </a:ext>
                  </a:extLst>
                </a:gridCol>
                <a:gridCol w="4022066">
                  <a:extLst>
                    <a:ext uri="{9D8B030D-6E8A-4147-A177-3AD203B41FA5}">
                      <a16:colId xmlns:a16="http://schemas.microsoft.com/office/drawing/2014/main" val="1943096884"/>
                    </a:ext>
                  </a:extLst>
                </a:gridCol>
              </a:tblGrid>
              <a:tr h="4537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Metrics</a:t>
                      </a:r>
                      <a:endParaRPr lang="en-US" sz="1200" dirty="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Targets</a:t>
                      </a:r>
                      <a:endParaRPr lang="en-US" sz="1200" dirty="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41172"/>
                  </a:ext>
                </a:extLst>
              </a:tr>
              <a:tr h="7740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Heel height in elevated state</a:t>
                      </a:r>
                      <a:endParaRPr lang="en-US" sz="120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Roughly 3 in.</a:t>
                      </a:r>
                      <a:endParaRPr lang="en-US" sz="120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60229"/>
                  </a:ext>
                </a:extLst>
              </a:tr>
              <a:tr h="5071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Heel height in flat state</a:t>
                      </a:r>
                      <a:endParaRPr lang="en-US" sz="120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than ½ in.</a:t>
                      </a:r>
                      <a:endParaRPr lang="en-US" sz="1200" dirty="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6882"/>
                  </a:ext>
                </a:extLst>
              </a:tr>
              <a:tr h="4537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Shoe size</a:t>
                      </a:r>
                      <a:endParaRPr lang="en-US" sz="120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½</a:t>
                      </a:r>
                      <a:endParaRPr lang="en-US" sz="120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69835"/>
                  </a:ext>
                </a:extLst>
              </a:tr>
              <a:tr h="7740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Stays connected to foot under normal wear</a:t>
                      </a:r>
                      <a:endParaRPr lang="en-US" sz="1200" dirty="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200" dirty="0">
                        <a:effectLst/>
                      </a:endParaRPr>
                    </a:p>
                  </a:txBody>
                  <a:tcPr marL="46707" marR="46707" marT="66725" marB="6672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3445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0F0B6BF-FECF-4A58-A512-A55DE496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99" y="7429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E14ADB-C664-4367-980C-AFA9758A9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17506"/>
              </p:ext>
            </p:extLst>
          </p:nvPr>
        </p:nvGraphicFramePr>
        <p:xfrm>
          <a:off x="1" y="3172121"/>
          <a:ext cx="9143998" cy="1374373"/>
        </p:xfrm>
        <a:graphic>
          <a:graphicData uri="http://schemas.openxmlformats.org/drawingml/2006/table">
            <a:tbl>
              <a:tblPr/>
              <a:tblGrid>
                <a:gridCol w="5121932">
                  <a:extLst>
                    <a:ext uri="{9D8B030D-6E8A-4147-A177-3AD203B41FA5}">
                      <a16:colId xmlns:a16="http://schemas.microsoft.com/office/drawing/2014/main" val="2832433584"/>
                    </a:ext>
                  </a:extLst>
                </a:gridCol>
                <a:gridCol w="4022066">
                  <a:extLst>
                    <a:ext uri="{9D8B030D-6E8A-4147-A177-3AD203B41FA5}">
                      <a16:colId xmlns:a16="http://schemas.microsoft.com/office/drawing/2014/main" val="653363067"/>
                    </a:ext>
                  </a:extLst>
                </a:gridCol>
              </a:tblGrid>
              <a:tr h="8049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Acceptable shoe traction to avoid slippage under normal wear</a:t>
                      </a:r>
                      <a:endParaRPr lang="en-US" sz="2100" dirty="0">
                        <a:effectLst/>
                      </a:endParaRPr>
                    </a:p>
                  </a:txBody>
                  <a:tcPr marL="34359" marR="34359" marT="49085" marB="4908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2100">
                        <a:effectLst/>
                      </a:endParaRPr>
                    </a:p>
                  </a:txBody>
                  <a:tcPr marL="34359" marR="34359" marT="49085" marB="4908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119492"/>
                  </a:ext>
                </a:extLst>
              </a:tr>
              <a:tr h="5693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Easily transformable between states</a:t>
                      </a:r>
                      <a:endParaRPr lang="en-US" sz="2100">
                        <a:effectLst/>
                      </a:endParaRPr>
                    </a:p>
                  </a:txBody>
                  <a:tcPr marL="34359" marR="34359" marT="49085" marB="4908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2100" dirty="0">
                        <a:effectLst/>
                      </a:endParaRPr>
                    </a:p>
                  </a:txBody>
                  <a:tcPr marL="34359" marR="34359" marT="49085" marB="49085">
                    <a:lnL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14839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1C95667-644B-4763-8183-BFB4A1A78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82" y="1159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37C3C-7AE5-4AF4-B8BA-149FD9AE5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3973B-224C-405F-8169-E10C5071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82" y="456664"/>
            <a:ext cx="909095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Heel Mechanism –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Folding Heel Concept 1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0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0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unito" panose="020B0604020202020204" charset="0"/>
                <a:cs typeface="Nunito" panose="020B0604020202020204" charset="0"/>
              </a:rPr>
              <a:t>Description: Uses a hinge or joint that allows the heel to pivot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 Symbol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unito" panose="020B0604020202020204" charset="0"/>
                <a:cs typeface="Nunito" panose="020B0604020202020204" charset="0"/>
              </a:rPr>
              <a:t>Pros: Simple to implement, no removable parts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 Symbol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unito" panose="020B0604020202020204" charset="0"/>
                <a:cs typeface="Nunito" panose="020B0604020202020204" charset="0"/>
              </a:rPr>
              <a:t>Cons: Requires thick sole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7" name="Picture 5" descr="https://lh6.googleusercontent.com/Aqd-Khcfk5LVFidoEDbVNSELw7MBFrfIRqC0DeI0q6PWjNPLUkyFNMCOXsriMNndPCwcOoRBOC4HGeEHC4UEmsaTn1lXdtEwWi_I2pMQkWInONwUOzy0nTVXBO5DjSu7odYIDm_5A50">
            <a:extLst>
              <a:ext uri="{FF2B5EF4-FFF2-40B4-BE49-F238E27FC236}">
                <a16:creationId xmlns:a16="http://schemas.microsoft.com/office/drawing/2014/main" id="{F23BAF2E-2FA5-4C5F-A2E3-19275C82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39" y="1056351"/>
            <a:ext cx="24288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6.googleusercontent.com/lCPHnceek6Gnic69Bfr615wTBlat_5n9hTb10rRvL_hHC3O6oJMtOzRQXgkib6OeP1gyI3O9eFgw0lg0tdPatWbc0SCsj4884A5y0rMxMvZm3HfqoxIg0jhOKyFjk3MhxzATeGNBll0">
            <a:extLst>
              <a:ext uri="{FF2B5EF4-FFF2-40B4-BE49-F238E27FC236}">
                <a16:creationId xmlns:a16="http://schemas.microsoft.com/office/drawing/2014/main" id="{0FABDCDD-0415-4E7F-92A4-B7261D1D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17" y="1056352"/>
            <a:ext cx="2476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0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4E2A542-49DC-41EC-94FC-3C962E05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1949"/>
            <a:ext cx="8520600" cy="572700"/>
          </a:xfrm>
        </p:spPr>
        <p:txBody>
          <a:bodyPr/>
          <a:lstStyle/>
          <a:p>
            <a:r>
              <a:rPr lang="en-US" dirty="0"/>
              <a:t>Mechanism Design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CB59F-FDF6-4A47-9773-1FB4CB248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284B2-F744-4218-9CE9-5160B154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8150"/>
            <a:ext cx="3132352" cy="1818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77849-9185-4C2A-AEF9-16EFD374F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026" y="2420208"/>
            <a:ext cx="3071126" cy="2437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F74AA-4D75-4DAC-9C21-A3A78CB26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774649"/>
            <a:ext cx="3352800" cy="35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0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46D20B-CBD8-4576-9688-72C911EE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8B1BFD08-CFAB-4191-978A-20FE531AE612}"/>
              </a:ext>
            </a:extLst>
          </p:cNvPr>
          <p:cNvSpPr/>
          <p:nvPr/>
        </p:nvSpPr>
        <p:spPr>
          <a:xfrm>
            <a:off x="3575108" y="4076700"/>
            <a:ext cx="1871273" cy="804750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841F72A7-DABC-461D-9706-AA3277F17F31}"/>
              </a:ext>
            </a:extLst>
          </p:cNvPr>
          <p:cNvSpPr/>
          <p:nvPr/>
        </p:nvSpPr>
        <p:spPr>
          <a:xfrm>
            <a:off x="6111351" y="4057650"/>
            <a:ext cx="1871273" cy="804750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B6F91AC-6AD8-4050-A385-A96AE3B6D254}"/>
              </a:ext>
            </a:extLst>
          </p:cNvPr>
          <p:cNvSpPr/>
          <p:nvPr/>
        </p:nvSpPr>
        <p:spPr>
          <a:xfrm>
            <a:off x="1038014" y="4076700"/>
            <a:ext cx="1871273" cy="80475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7B3156-63CE-42A3-8A31-F6A88167EC61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38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TEAM</a:t>
            </a:r>
            <a:endParaRPr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" name="Shape 61" descr="https://lh4.googleusercontent.com/-FpGNGuQZpGi2r0VllpVuIWNV4JBYjIw0u6TpYf_HAgcWFMbR9biOvRZt_x9MMCP8BmGdL9t2puyhxzZRMIsXWKb7pZHn97V2Br04Cu1qyyWHHa8Qst4-RQiE5y23hB9jVKAhB0FIH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5755" y="1219200"/>
            <a:ext cx="1792489" cy="269716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63" name="Shape 63" descr="IMG-20171011-WA0002.jpg"/>
          <p:cNvPicPr preferRelativeResize="0"/>
          <p:nvPr/>
        </p:nvPicPr>
        <p:blipFill rotWithShape="1">
          <a:blip r:embed="rId5">
            <a:alphaModFix/>
          </a:blip>
          <a:srcRect l="16282" t="2631" b="4050"/>
          <a:stretch/>
        </p:blipFill>
        <p:spPr>
          <a:xfrm>
            <a:off x="6274105" y="1219200"/>
            <a:ext cx="1792488" cy="269716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sp>
        <p:nvSpPr>
          <p:cNvPr id="64" name="Shape 64"/>
          <p:cNvSpPr txBox="1"/>
          <p:nvPr/>
        </p:nvSpPr>
        <p:spPr>
          <a:xfrm>
            <a:off x="3564675" y="4082980"/>
            <a:ext cx="1972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Team Leader</a:t>
            </a:r>
            <a:endParaRPr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Kali J. Nelson</a:t>
            </a:r>
            <a:endParaRPr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M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echanical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 Engineering</a:t>
            </a:r>
            <a:r>
              <a:rPr lang="en" sz="105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 Student</a:t>
            </a:r>
            <a:endParaRPr sz="105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Nunito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6069322" y="4076700"/>
            <a:ext cx="2035045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Nunito"/>
              </a:rPr>
              <a:t>Financial Advisor</a:t>
            </a:r>
            <a:endParaRPr sz="1200" b="1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Nunito"/>
              </a:rPr>
              <a:t>Olapido A. Jegede</a:t>
            </a:r>
            <a:endParaRPr sz="1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US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Mechanical Engineering Student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957953" y="4076700"/>
            <a:ext cx="2032246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unito"/>
              </a:rPr>
              <a:t>Lead M</a:t>
            </a:r>
            <a:r>
              <a:rPr lang="en-US" sz="1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unito"/>
              </a:rPr>
              <a:t>E</a:t>
            </a:r>
            <a:endParaRPr sz="1200" b="1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unito"/>
              </a:rPr>
              <a:t>Dalton C. Brown</a:t>
            </a:r>
            <a:endParaRPr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US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Nunito"/>
              </a:rPr>
              <a:t>Mechanical Engineering Student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85E03C-F945-4BB2-880E-70841C7E703C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A8EB1-3753-44ED-A409-455A25E74B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12721" y="4423225"/>
            <a:ext cx="639158" cy="69838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2C119-B19A-41A3-894D-FF7D53CC4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67260" y="1200624"/>
            <a:ext cx="1792490" cy="271574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3BC673-4E95-43A9-926C-21EAE5076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59FC63A-139F-4944-BFC9-D32836FC3A7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4079" y="1177365"/>
            <a:ext cx="4430473" cy="3521109"/>
          </a:xfrm>
        </p:spPr>
        <p:txBody>
          <a:bodyPr/>
          <a:lstStyle/>
          <a:p>
            <a:pPr marL="342900" indent="-342900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Heels cause foot pain after extended periods.</a:t>
            </a:r>
          </a:p>
          <a:p>
            <a:pPr marL="342900" indent="-342900"/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in 10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 have walked barefoot due to heels.</a:t>
            </a:r>
          </a:p>
          <a:p>
            <a:pPr marL="342900" indent="-342900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 carry an extra pair of shoes.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91F19-C3F1-47D2-A4D6-A1903F9C27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B5CD6-3B2A-4FF8-968F-B0DEC9D06AED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>
            <a:extLst>
              <a:ext uri="{FF2B5EF4-FFF2-40B4-BE49-F238E27FC236}">
                <a16:creationId xmlns:a16="http://schemas.microsoft.com/office/drawing/2014/main" id="{445539FF-D56B-448C-9CD2-2B34CE93FADA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PROBLEM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1AABDF-E985-4B57-907B-C2C96F5BC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33C0A4F-30FA-4747-A248-D99D80313192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6A5FFF2-2D9D-4608-A61E-2E5A22A76C0C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72B27D-FCCB-4117-8847-29F1D94D8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55DB48-5696-4D83-9BB6-57071D4129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8269" t="-448" b="448"/>
          <a:stretch/>
        </p:blipFill>
        <p:spPr>
          <a:xfrm>
            <a:off x="5017674" y="1135823"/>
            <a:ext cx="3211926" cy="33725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4667B9-FF07-45CE-9611-68829BD8F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EB5CCE-28F3-4FCB-BD48-05B3565E0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1FBB1-3C50-41F8-8D26-6F6294206F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6CF07-4940-46EA-91EB-224B393486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246683" y="1122073"/>
            <a:ext cx="4585617" cy="34163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and long term heel use can lead to a variety of medical conditions.</a:t>
            </a:r>
          </a:p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Heels cause unnatural posture.</a:t>
            </a:r>
          </a:p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 on forefoot is increases as heel height increases.</a:t>
            </a:r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9E9D3ABB-A008-4F36-B442-AFFD6B578E4C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9A8CE76-E00B-41D5-9D91-29620C0BE041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76BB3-42D9-43FD-8F2B-4E17ABEBA62C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60">
            <a:extLst>
              <a:ext uri="{FF2B5EF4-FFF2-40B4-BE49-F238E27FC236}">
                <a16:creationId xmlns:a16="http://schemas.microsoft.com/office/drawing/2014/main" id="{2D80EB24-DFFD-482B-A019-98E62747EEA4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664908-9A44-470B-A867-1C20A899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A7B7B1F-BE8F-4CD0-BB28-CB59CFE7E404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802E740-585A-4AD5-87BE-C215F963C3E9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B110FB-0AC9-4E1A-A3D7-BCC463C7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331617-8780-4800-954E-0CD9568DE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1026" name="Picture 2" descr="https://lh4.googleusercontent.com/qma3XR5ZAAI0YFL_GlgReB_ELzDMpI7zPxC96AhxqpkiwagtJTIL8QTfI4xaqXdbLgevpZJ43BVMr7A_LPvc5qZy9mLZUTGouGC9F1ZboR62fuem0GwSJr0_iND0pv3xSatm4pqyqos">
            <a:extLst>
              <a:ext uri="{FF2B5EF4-FFF2-40B4-BE49-F238E27FC236}">
                <a16:creationId xmlns:a16="http://schemas.microsoft.com/office/drawing/2014/main" id="{DCA9F0A5-0E9F-45CC-9B26-CF37D55B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3" y="1117725"/>
            <a:ext cx="2912621" cy="35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AC93D2-742C-439B-82AE-BB46E1E0C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5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B7D3B84-4EAE-46D5-99AF-969CF3C3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3150"/>
            <a:ext cx="6947989" cy="23159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592DB-1CC6-42F4-BE3E-2099BC3F70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3484E71-0E72-417E-83DE-69CA59061B2A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Shape 77">
            <a:extLst>
              <a:ext uri="{FF2B5EF4-FFF2-40B4-BE49-F238E27FC236}">
                <a16:creationId xmlns:a16="http://schemas.microsoft.com/office/drawing/2014/main" id="{F41A9E04-9E7E-4363-A8BC-D634A490EC32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2A7C09-A91C-4E71-BF12-4412CFBB5D36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04059-2C28-41E0-9D59-E8B86E23EB57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60">
            <a:extLst>
              <a:ext uri="{FF2B5EF4-FFF2-40B4-BE49-F238E27FC236}">
                <a16:creationId xmlns:a16="http://schemas.microsoft.com/office/drawing/2014/main" id="{9881F4C7-538A-423D-9D80-9749A4C5A88A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DESIGN PROBLEM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71C39-605B-4F16-873E-0A8DF0EBF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AAE878C-86D6-49D2-860C-DFEAD61C0855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7E17F5B-91D5-4452-9517-88249AF1E361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5871DB-5994-4000-90CC-11C506758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8E7336-656B-4C1C-8509-F06948F6B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98CBA5-4CFB-416E-83DA-4D91C912B781}"/>
              </a:ext>
            </a:extLst>
          </p:cNvPr>
          <p:cNvSpPr txBox="1"/>
          <p:nvPr/>
        </p:nvSpPr>
        <p:spPr>
          <a:xfrm>
            <a:off x="519611" y="1191286"/>
            <a:ext cx="76337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Heel Mechanism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Changeable angle of inclination</a:t>
            </a:r>
            <a:endParaRPr lang="en-US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Changeable exterior fabric around ball of foot</a:t>
            </a:r>
            <a:endParaRPr lang="en-US" sz="2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AE1CA5-BDB2-4C6E-BEBA-F87F09C7D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08362"/>
            <a:ext cx="8520600" cy="3181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convertible heel that finds the balance between comfort and style.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EB016C-1137-4567-AF85-B6605DAC4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Shape 77">
            <a:extLst>
              <a:ext uri="{FF2B5EF4-FFF2-40B4-BE49-F238E27FC236}">
                <a16:creationId xmlns:a16="http://schemas.microsoft.com/office/drawing/2014/main" id="{DBBCCF39-29EA-430C-9380-A187A485ABA6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674C3ED-1A2C-4A48-8C26-8C6A4000793D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20C5D0-F119-4640-978D-2B22E34C8561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60">
            <a:extLst>
              <a:ext uri="{FF2B5EF4-FFF2-40B4-BE49-F238E27FC236}">
                <a16:creationId xmlns:a16="http://schemas.microsoft.com/office/drawing/2014/main" id="{FFBAEC5A-38D4-46BD-86AD-0E3E9CAE499F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SOLUTION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78458D-69C9-46B2-806C-8C1350641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C12DF6C-AE5E-48E0-835B-4DCA6FAE1399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12683F4-C7B6-4DED-AFBD-486885FE8105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2E561E-AD64-4FDD-8D6C-19736E3F5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EA8F09-88DF-4F12-A426-865A2E316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E112D-FE20-40E5-825E-DCC0A50B4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226" y="2616813"/>
            <a:ext cx="3040937" cy="2280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219E58-CB82-4DCA-9406-14A0CA1A4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263" y="2611737"/>
            <a:ext cx="3040937" cy="2280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899B90-CCD2-45BF-9492-750AA4BA8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BC9F1-0F92-42A8-9A27-95F5C88E70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0FCDD4-1F1B-4928-8354-AB7A8BE9263E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DD265-4948-43F2-B02B-E37690B5F051}"/>
              </a:ext>
            </a:extLst>
          </p:cNvPr>
          <p:cNvSpPr txBox="1">
            <a:spLocks/>
          </p:cNvSpPr>
          <p:nvPr/>
        </p:nvSpPr>
        <p:spPr>
          <a:xfrm>
            <a:off x="4272366" y="1363625"/>
            <a:ext cx="490064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Immediate relief from heel discomfort.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Can operate as shoe company or license our mechanism to existing brands.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Mechanism operation is not dependent on aesthetics of shoe.</a:t>
            </a:r>
          </a:p>
        </p:txBody>
      </p:sp>
      <p:sp>
        <p:nvSpPr>
          <p:cNvPr id="5" name="Shape 77">
            <a:extLst>
              <a:ext uri="{FF2B5EF4-FFF2-40B4-BE49-F238E27FC236}">
                <a16:creationId xmlns:a16="http://schemas.microsoft.com/office/drawing/2014/main" id="{A5E7DA3F-EC12-44D9-B29F-6BBEC2DA7162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30D476E-CF88-48F1-B849-A61BCF0CA7E5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E5B36-9FE1-42B1-BDD5-E48814A31F27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60">
            <a:extLst>
              <a:ext uri="{FF2B5EF4-FFF2-40B4-BE49-F238E27FC236}">
                <a16:creationId xmlns:a16="http://schemas.microsoft.com/office/drawing/2014/main" id="{F86F61CA-F40E-425B-ABA1-A4856FDDD46B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5F75B-B674-4DE5-9D21-32827037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E2C7DA4-99BA-4668-A2B0-6CAECD963670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01BD71F-6108-4EEE-9AB2-45681C600474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F65C3C-CB0C-4B73-B48E-4071A9D3B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C33F3-A5CE-4A66-A977-BD3E2EFE8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3B69AC-0FC1-4B61-93DC-F77DA537B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48" y="1497817"/>
            <a:ext cx="3650902" cy="7143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6AA9A6-E83C-4C2E-9AE6-1EAE29EB8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235692"/>
            <a:ext cx="3733800" cy="11388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B80A79-7E85-437E-B2EE-82E20A6C1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43" y="3607292"/>
            <a:ext cx="3407713" cy="488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768BD0-A53C-4EEE-8C1F-0F84DD44F3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eXXyfRvA7YgGCEFfxspQeIaN3FPmPLOSazrGmL2bOnIfvm35i0JPi0mKk7cST2-MFs-lVf5scYSayaO0JCpkWpDrRjP5Tv5RBOXPQVDw2MW_rTO3ZTXAO5O2zG2mmYlIHJzUHOK_Btw">
            <a:extLst>
              <a:ext uri="{FF2B5EF4-FFF2-40B4-BE49-F238E27FC236}">
                <a16:creationId xmlns:a16="http://schemas.microsoft.com/office/drawing/2014/main" id="{C72EE32B-5B88-4719-A2C8-70F2FEAF7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586" r="13094" b="-586"/>
          <a:stretch/>
        </p:blipFill>
        <p:spPr bwMode="auto">
          <a:xfrm>
            <a:off x="4143848" y="1215503"/>
            <a:ext cx="4847752" cy="33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665AE-93D4-41D5-9FB4-A84A6E4834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Shape 95">
            <a:extLst>
              <a:ext uri="{FF2B5EF4-FFF2-40B4-BE49-F238E27FC236}">
                <a16:creationId xmlns:a16="http://schemas.microsoft.com/office/drawing/2014/main" id="{4ECD7C88-720B-4A30-AB56-3879BA8E497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The Solution</a:t>
            </a:r>
          </a:p>
        </p:txBody>
      </p:sp>
      <p:sp>
        <p:nvSpPr>
          <p:cNvPr id="6" name="Shape 96">
            <a:extLst>
              <a:ext uri="{FF2B5EF4-FFF2-40B4-BE49-F238E27FC236}">
                <a16:creationId xmlns:a16="http://schemas.microsoft.com/office/drawing/2014/main" id="{681E2845-ACE0-4C59-AC8D-CAF39B2B1D41}"/>
              </a:ext>
            </a:extLst>
          </p:cNvPr>
          <p:cNvSpPr txBox="1">
            <a:spLocks/>
          </p:cNvSpPr>
          <p:nvPr/>
        </p:nvSpPr>
        <p:spPr>
          <a:xfrm>
            <a:off x="152400" y="1242209"/>
            <a:ext cx="5029200" cy="3181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Tanya Heath has developed a clip on convertible heel.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commercially successful.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for more product versatility.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2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2CC07B2-FA5B-4A4C-9E81-92E2AE9E26E6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8" name="Shape 77">
            <a:extLst>
              <a:ext uri="{FF2B5EF4-FFF2-40B4-BE49-F238E27FC236}">
                <a16:creationId xmlns:a16="http://schemas.microsoft.com/office/drawing/2014/main" id="{FEA9A8F3-BC74-4382-ADFB-6DF0073F4342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B6A42C1-A74F-4797-81F9-A60CE36F6836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5407D3-AFCD-4E4F-8437-23D8F9935959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60">
            <a:extLst>
              <a:ext uri="{FF2B5EF4-FFF2-40B4-BE49-F238E27FC236}">
                <a16:creationId xmlns:a16="http://schemas.microsoft.com/office/drawing/2014/main" id="{93E28B0C-36D3-40CF-9483-A7085C578C43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A802C7-BB03-4965-B010-757BAD46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7BCDFD5-3324-40E0-9CBC-E19E53B1D26A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46FEF0A-FB0C-40B9-B724-BB2C3591E658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AF875D-B304-4557-99CE-336547928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" y="4593766"/>
            <a:ext cx="955144" cy="537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5F82EA-433D-4B65-8655-906EE60DE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6058A8-BEB6-448C-8C28-494BD1F4C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2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E3818-81B8-47DC-AF8B-FEDE7388B0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0898"/>
            <a:ext cx="9144000" cy="4572000"/>
          </a:xfrm>
          <a:prstGeom prst="rect">
            <a:avLst/>
          </a:prstGeom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691FD-D7B8-4260-98ED-E6FDC35FBF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FDFCD545-E099-4DE8-B41C-FD2905702DF1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The Problem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FF0BE74-7C33-4C8D-96A6-FBE2F8652039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EF9CD-0D1B-4DE5-8EF0-341B28E0C917}"/>
              </a:ext>
            </a:extLst>
          </p:cNvPr>
          <p:cNvSpPr/>
          <p:nvPr/>
        </p:nvSpPr>
        <p:spPr>
          <a:xfrm>
            <a:off x="0" y="-19050"/>
            <a:ext cx="6830308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60">
            <a:extLst>
              <a:ext uri="{FF2B5EF4-FFF2-40B4-BE49-F238E27FC236}">
                <a16:creationId xmlns:a16="http://schemas.microsoft.com/office/drawing/2014/main" id="{0BC10812-CAB1-456D-BA2B-786A1A9C830C}"/>
              </a:ext>
            </a:extLst>
          </p:cNvPr>
          <p:cNvSpPr txBox="1">
            <a:spLocks/>
          </p:cNvSpPr>
          <p:nvPr/>
        </p:nvSpPr>
        <p:spPr>
          <a:xfrm>
            <a:off x="311700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MARKET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DB77B9-3650-4586-A2E2-B814E90C0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308" y="57150"/>
            <a:ext cx="2313692" cy="5337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3F82128-03B9-4D6C-99C6-AE47A46E690C}"/>
              </a:ext>
            </a:extLst>
          </p:cNvPr>
          <p:cNvSpPr/>
          <p:nvPr/>
        </p:nvSpPr>
        <p:spPr>
          <a:xfrm>
            <a:off x="8436041" y="4496931"/>
            <a:ext cx="593225" cy="589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EF0918E-2F9B-46AD-9A03-1F1ED21C42E2}"/>
              </a:ext>
            </a:extLst>
          </p:cNvPr>
          <p:cNvSpPr txBox="1">
            <a:spLocks/>
          </p:cNvSpPr>
          <p:nvPr/>
        </p:nvSpPr>
        <p:spPr>
          <a:xfrm>
            <a:off x="8512721" y="4423225"/>
            <a:ext cx="639158" cy="69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en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2F22B-1C9F-4139-849F-F7A9688780EA}"/>
              </a:ext>
            </a:extLst>
          </p:cNvPr>
          <p:cNvSpPr txBox="1"/>
          <p:nvPr/>
        </p:nvSpPr>
        <p:spPr>
          <a:xfrm>
            <a:off x="1075010" y="1630686"/>
            <a:ext cx="6993979" cy="2554545"/>
          </a:xfrm>
          <a:prstGeom prst="rect">
            <a:avLst/>
          </a:prstGeom>
          <a:solidFill>
            <a:schemeClr val="accent4">
              <a:lumMod val="40000"/>
              <a:lumOff val="60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 OF ALL AGES.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52FA7E-25D6-4D90-8C8C-C4524CECB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254" y="556248"/>
            <a:ext cx="2209800" cy="1691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B56BBF-A582-45C3-ADFB-5F68B3481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30" y="66164"/>
            <a:ext cx="2253387" cy="744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619</Words>
  <Application>Microsoft Office PowerPoint</Application>
  <PresentationFormat>On-screen Show (16:9)</PresentationFormat>
  <Paragraphs>160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Noto Sans Symbols</vt:lpstr>
      <vt:lpstr>Verdana</vt:lpstr>
      <vt:lpstr>Nunito</vt:lpstr>
      <vt:lpstr>Arial Black</vt:lpstr>
      <vt:lpstr>Simple Light</vt:lpstr>
      <vt:lpstr>PowerPoint Presentation</vt:lpstr>
      <vt:lpstr>THE TEAM</vt:lpstr>
      <vt:lpstr>The Problem</vt:lpstr>
      <vt:lpstr>PowerPoint Presentation</vt:lpstr>
      <vt:lpstr>PowerPoint Presentation</vt:lpstr>
      <vt:lpstr>The Solution</vt:lpstr>
      <vt:lpstr>PowerPoint Presentation</vt:lpstr>
      <vt:lpstr>PowerPoint Presentation</vt:lpstr>
      <vt:lpstr>PowerPoint Presentation</vt:lpstr>
      <vt:lpstr>The Channels</vt:lpstr>
      <vt:lpstr>PowerPoint Presentation</vt:lpstr>
      <vt:lpstr>PowerPoint Presentation</vt:lpstr>
      <vt:lpstr>PowerPoint Presentation</vt:lpstr>
      <vt:lpstr>Customer Survey</vt:lpstr>
      <vt:lpstr>PowerPoint Presentation</vt:lpstr>
      <vt:lpstr>Flexible Sole Design</vt:lpstr>
      <vt:lpstr>PowerPoint Presentation</vt:lpstr>
      <vt:lpstr>PowerPoint Presentation</vt:lpstr>
      <vt:lpstr>Mechanism Design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 User Account</dc:creator>
  <cp:lastModifiedBy>Kali Nelson</cp:lastModifiedBy>
  <cp:revision>42</cp:revision>
  <dcterms:modified xsi:type="dcterms:W3CDTF">2018-02-08T18:57:48Z</dcterms:modified>
</cp:coreProperties>
</file>